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57" r:id="rId5"/>
    <p:sldId id="263" r:id="rId6"/>
    <p:sldId id="262" r:id="rId7"/>
    <p:sldId id="261" r:id="rId8"/>
    <p:sldId id="260" r:id="rId9"/>
    <p:sldId id="266" r:id="rId10"/>
    <p:sldId id="265" r:id="rId11"/>
    <p:sldId id="264" r:id="rId12"/>
    <p:sldId id="268" r:id="rId13"/>
    <p:sldId id="267"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2">
        <a:schemeClr val="bg2"/>
      </p:bgRef>
    </p:bg>
    <p:spTree>
      <p:nvGrpSpPr>
        <p:cNvPr id="1" name=""/>
        <p:cNvGrpSpPr/>
        <p:nvPr/>
      </p:nvGrpSpPr>
      <p:grpSpPr>
        <a:xfrm>
          <a:off x="0" y="0"/>
          <a:ext cx="0" cy="0"/>
          <a:chOff x="0" y="0"/>
          <a:chExt cx="0" cy="0"/>
        </a:xfrm>
      </p:grpSpPr>
      <p:sp>
        <p:nvSpPr>
          <p:cNvPr id="7" name="Serbest 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Serbest 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Başlık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tr-TR" smtClean="0"/>
              <a:t>Asıl başlık stili için tıklatın</a:t>
            </a:r>
            <a:endParaRPr kumimoji="0" lang="en-US"/>
          </a:p>
        </p:txBody>
      </p:sp>
      <p:sp>
        <p:nvSpPr>
          <p:cNvPr id="17" name="Alt Başlık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Veri Yer Tutucusu 29"/>
          <p:cNvSpPr>
            <a:spLocks noGrp="1"/>
          </p:cNvSpPr>
          <p:nvPr>
            <p:ph type="dt" sz="half" idx="10"/>
          </p:nvPr>
        </p:nvSpPr>
        <p:spPr/>
        <p:txBody>
          <a:bodyPr/>
          <a:lstStyle/>
          <a:p>
            <a:fld id="{F43A846A-1AEA-4E1A-A423-40373AEE1EF4}" type="datetimeFigureOut">
              <a:rPr lang="tr-TR" smtClean="0"/>
              <a:t>05.05.2011</a:t>
            </a:fld>
            <a:endParaRPr lang="tr-TR"/>
          </a:p>
        </p:txBody>
      </p:sp>
      <p:sp>
        <p:nvSpPr>
          <p:cNvPr id="19" name="Altbilgi Yer Tutucusu 18"/>
          <p:cNvSpPr>
            <a:spLocks noGrp="1"/>
          </p:cNvSpPr>
          <p:nvPr>
            <p:ph type="ftr" sz="quarter" idx="11"/>
          </p:nvPr>
        </p:nvSpPr>
        <p:spPr/>
        <p:txBody>
          <a:bodyPr/>
          <a:lstStyle/>
          <a:p>
            <a:endParaRPr lang="tr-TR"/>
          </a:p>
        </p:txBody>
      </p:sp>
      <p:sp>
        <p:nvSpPr>
          <p:cNvPr id="27" name="Slayt Numarası Yer Tutucusu 26"/>
          <p:cNvSpPr>
            <a:spLocks noGrp="1"/>
          </p:cNvSpPr>
          <p:nvPr>
            <p:ph type="sldNum" sz="quarter" idx="12"/>
          </p:nvPr>
        </p:nvSpPr>
        <p:spPr/>
        <p:txBody>
          <a:bodyPr/>
          <a:lstStyle/>
          <a:p>
            <a:fld id="{24535F38-FF54-4706-B492-FD84EE079941}" type="slidenum">
              <a:rPr lang="tr-TR" smtClean="0"/>
              <a:t>‹#›</a:t>
            </a:fld>
            <a:endParaRPr lang="tr-T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F43A846A-1AEA-4E1A-A423-40373AEE1EF4}" type="datetimeFigureOut">
              <a:rPr lang="tr-TR" smtClean="0"/>
              <a:t>05.05.2011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a:xfrm>
            <a:off x="457200" y="274638"/>
            <a:ext cx="60198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F43A846A-1AEA-4E1A-A423-40373AEE1EF4}" type="datetimeFigureOut">
              <a:rPr lang="tr-TR" smtClean="0"/>
              <a:t>05.05.2011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lgn="l">
              <a:defRPr/>
            </a:lvl1pPr>
          </a:lstStyle>
          <a:p>
            <a:r>
              <a:rPr kumimoji="0" lang="tr-TR" smtClean="0"/>
              <a:t>Asıl başlık stili için tıklatın</a:t>
            </a:r>
            <a:endParaRPr kumimoji="0" lang="en-US"/>
          </a:p>
        </p:txBody>
      </p:sp>
      <p:sp>
        <p:nvSpPr>
          <p:cNvPr id="3" name="İçerik Yer Tutucusu 2"/>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F43A846A-1AEA-4E1A-A423-40373AEE1EF4}" type="datetimeFigureOut">
              <a:rPr lang="tr-TR" smtClean="0"/>
              <a:t>05.05.2011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2"/>
      </p:bgRef>
    </p:bg>
    <p:spTree>
      <p:nvGrpSpPr>
        <p:cNvPr id="1" name=""/>
        <p:cNvGrpSpPr/>
        <p:nvPr/>
      </p:nvGrpSpPr>
      <p:grpSpPr>
        <a:xfrm>
          <a:off x="0" y="0"/>
          <a:ext cx="0" cy="0"/>
          <a:chOff x="0" y="0"/>
          <a:chExt cx="0" cy="0"/>
        </a:xfrm>
      </p:grpSpPr>
      <p:sp>
        <p:nvSpPr>
          <p:cNvPr id="7" name="Serbest 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Serbest 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Başlık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Veri Yer Tutucusu 3"/>
          <p:cNvSpPr>
            <a:spLocks noGrp="1"/>
          </p:cNvSpPr>
          <p:nvPr>
            <p:ph type="dt" sz="half" idx="10"/>
          </p:nvPr>
        </p:nvSpPr>
        <p:spPr/>
        <p:txBody>
          <a:bodyPr/>
          <a:lstStyle/>
          <a:p>
            <a:fld id="{F43A846A-1AEA-4E1A-A423-40373AEE1EF4}" type="datetimeFigureOut">
              <a:rPr lang="tr-TR" smtClean="0"/>
              <a:t>05.05.2011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4535F38-FF54-4706-B492-FD84EE079941}" type="slidenum">
              <a:rPr lang="tr-TR" smtClean="0"/>
              <a:t>‹#›</a:t>
            </a:fld>
            <a:endParaRPr lang="tr-T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7467600" cy="1143000"/>
          </a:xfrm>
        </p:spPr>
        <p:txBody>
          <a:bodyPr/>
          <a:lstStyle/>
          <a:p>
            <a:r>
              <a:rPr kumimoji="0" lang="tr-TR" smtClean="0"/>
              <a:t>Asıl başlık stili için tıklatın</a:t>
            </a:r>
            <a:endParaRPr kumimoji="0" lang="en-US"/>
          </a:p>
        </p:txBody>
      </p:sp>
      <p:sp>
        <p:nvSpPr>
          <p:cNvPr id="3" name="İçerik Yer Tutucus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İçerik Yer Tutucus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p:txBody>
          <a:bodyPr/>
          <a:lstStyle/>
          <a:p>
            <a:fld id="{F43A846A-1AEA-4E1A-A423-40373AEE1EF4}" type="datetimeFigureOut">
              <a:rPr lang="tr-TR" smtClean="0"/>
              <a:t>05.05.2011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8229600" cy="1143000"/>
          </a:xfrm>
        </p:spPr>
        <p:txBody>
          <a:bodyPr anchor="ctr"/>
          <a:lstStyle>
            <a:lvl1pPr>
              <a:defRPr/>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Metin Yer Tutucusu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İçerik Yer Tutucus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İçerik Yer Tutucus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Veri Yer Tutucusu 6"/>
          <p:cNvSpPr>
            <a:spLocks noGrp="1"/>
          </p:cNvSpPr>
          <p:nvPr>
            <p:ph type="dt" sz="half" idx="10"/>
          </p:nvPr>
        </p:nvSpPr>
        <p:spPr/>
        <p:txBody>
          <a:bodyPr/>
          <a:lstStyle/>
          <a:p>
            <a:fld id="{F43A846A-1AEA-4E1A-A423-40373AEE1EF4}" type="datetimeFigureOut">
              <a:rPr lang="tr-TR" smtClean="0"/>
              <a:t>05.05.2011</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320"/>
            <a:ext cx="7470648" cy="1143000"/>
          </a:xfrm>
        </p:spPr>
        <p:txBody>
          <a:bodyPr anchor="ctr"/>
          <a:lstStyle>
            <a:lvl1pPr algn="l">
              <a:defRPr sz="4600"/>
            </a:lvl1pPr>
          </a:lstStyle>
          <a:p>
            <a:r>
              <a:rPr kumimoji="0" lang="tr-TR" smtClean="0"/>
              <a:t>Asıl başlık stili için tıklatın</a:t>
            </a:r>
            <a:endParaRPr kumimoji="0" lang="en-US"/>
          </a:p>
        </p:txBody>
      </p:sp>
      <p:sp>
        <p:nvSpPr>
          <p:cNvPr id="7" name="Veri Yer Tutucusu 6"/>
          <p:cNvSpPr>
            <a:spLocks noGrp="1"/>
          </p:cNvSpPr>
          <p:nvPr>
            <p:ph type="dt" sz="half" idx="10"/>
          </p:nvPr>
        </p:nvSpPr>
        <p:spPr/>
        <p:txBody>
          <a:bodyPr/>
          <a:lstStyle/>
          <a:p>
            <a:fld id="{F43A846A-1AEA-4E1A-A423-40373AEE1EF4}" type="datetimeFigureOut">
              <a:rPr lang="tr-TR" smtClean="0"/>
              <a:t>05.05.2011</a:t>
            </a:fld>
            <a:endParaRPr lang="tr-TR"/>
          </a:p>
        </p:txBody>
      </p:sp>
      <p:sp>
        <p:nvSpPr>
          <p:cNvPr id="8" name="Slayt Numarası Yer Tutucusu 7"/>
          <p:cNvSpPr>
            <a:spLocks noGrp="1"/>
          </p:cNvSpPr>
          <p:nvPr>
            <p:ph type="sldNum" sz="quarter" idx="11"/>
          </p:nvPr>
        </p:nvSpPr>
        <p:spPr/>
        <p:txBody>
          <a:bodyPr/>
          <a:lstStyle/>
          <a:p>
            <a:fld id="{24535F38-FF54-4706-B492-FD84EE079941}" type="slidenum">
              <a:rPr lang="tr-TR" smtClean="0"/>
              <a:t>‹#›</a:t>
            </a:fld>
            <a:endParaRPr lang="tr-TR"/>
          </a:p>
        </p:txBody>
      </p:sp>
      <p:sp>
        <p:nvSpPr>
          <p:cNvPr id="9" name="Altbilgi Yer Tutucusu 8"/>
          <p:cNvSpPr>
            <a:spLocks noGrp="1"/>
          </p:cNvSpPr>
          <p:nvPr>
            <p:ph type="ftr" sz="quarter" idx="12"/>
          </p:nvPr>
        </p:nvSpPr>
        <p:spPr/>
        <p:txBody>
          <a:bodyPr/>
          <a:lstStyle/>
          <a:p>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F43A846A-1AEA-4E1A-A423-40373AEE1EF4}" type="datetimeFigureOut">
              <a:rPr lang="tr-TR" smtClean="0"/>
              <a:t>05.05.2011</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tr-TR" smtClean="0"/>
              <a:t>Asıl başlık stili için tıklatın</a:t>
            </a:r>
            <a:endParaRPr kumimoji="0" lang="en-US"/>
          </a:p>
        </p:txBody>
      </p:sp>
      <p:sp>
        <p:nvSpPr>
          <p:cNvPr id="3" name="Metin Yer Tutucusu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4" name="İçerik Yer Tutucus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p:txBody>
          <a:bodyPr/>
          <a:lstStyle/>
          <a:p>
            <a:fld id="{F43A846A-1AEA-4E1A-A423-40373AEE1EF4}" type="datetimeFigureOut">
              <a:rPr lang="tr-TR" smtClean="0"/>
              <a:t>05.05.2011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a:xfrm>
            <a:off x="8156448" y="6422064"/>
            <a:ext cx="762000" cy="365125"/>
          </a:xfrm>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tr-TR" smtClean="0"/>
              <a:t>Asıl başlık stili için tıklatın</a:t>
            </a:r>
            <a:endParaRPr kumimoji="0" lang="en-US"/>
          </a:p>
        </p:txBody>
      </p:sp>
      <p:sp>
        <p:nvSpPr>
          <p:cNvPr id="3" name="Resim Yer Tutucusu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tr-TR" smtClean="0"/>
              <a:t>Resim eklemek için simgeyi tıklatın</a:t>
            </a:r>
            <a:endParaRPr kumimoji="0" lang="en-US" dirty="0"/>
          </a:p>
        </p:txBody>
      </p:sp>
      <p:sp>
        <p:nvSpPr>
          <p:cNvPr id="4" name="Metin Yer Tutucusu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r-TR" smtClean="0"/>
              <a:t>Asıl metin stillerini düzenlemek için tıklatın</a:t>
            </a:r>
          </a:p>
        </p:txBody>
      </p:sp>
      <p:sp>
        <p:nvSpPr>
          <p:cNvPr id="5" name="Veri Yer Tutucusu 4"/>
          <p:cNvSpPr>
            <a:spLocks noGrp="1"/>
          </p:cNvSpPr>
          <p:nvPr>
            <p:ph type="dt" sz="half" idx="10"/>
          </p:nvPr>
        </p:nvSpPr>
        <p:spPr>
          <a:xfrm>
            <a:off x="457200" y="6422064"/>
            <a:ext cx="2133600" cy="365125"/>
          </a:xfrm>
        </p:spPr>
        <p:txBody>
          <a:bodyPr/>
          <a:lstStyle/>
          <a:p>
            <a:fld id="{F43A846A-1AEA-4E1A-A423-40373AEE1EF4}" type="datetimeFigureOut">
              <a:rPr lang="tr-TR" smtClean="0"/>
              <a:t>05.05.2011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4535F38-FF54-4706-B492-FD84EE079941}"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Serbest 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Serbest 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Başlık Yer Tutucusu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tr-TR" smtClean="0"/>
              <a:t>Asıl başlık stili için tıklatın</a:t>
            </a:r>
            <a:endParaRPr kumimoji="0" lang="en-US"/>
          </a:p>
        </p:txBody>
      </p:sp>
      <p:sp>
        <p:nvSpPr>
          <p:cNvPr id="30" name="Metin Yer Tutucusu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Veri Yer Tutucusu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43A846A-1AEA-4E1A-A423-40373AEE1EF4}" type="datetimeFigureOut">
              <a:rPr lang="tr-TR" smtClean="0"/>
              <a:t>05.05.2011</a:t>
            </a:fld>
            <a:endParaRPr lang="tr-TR"/>
          </a:p>
        </p:txBody>
      </p:sp>
      <p:sp>
        <p:nvSpPr>
          <p:cNvPr id="22" name="Altbilgi Yer Tutucusu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tr-TR"/>
          </a:p>
        </p:txBody>
      </p:sp>
      <p:sp>
        <p:nvSpPr>
          <p:cNvPr id="18" name="Slayt Numarası Yer Tutucus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4535F38-FF54-4706-B492-FD84EE079941}" type="slidenum">
              <a:rPr lang="tr-TR" smtClean="0"/>
              <a:t>‹#›</a:t>
            </a:fld>
            <a:endParaRPr lang="tr-T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smtClean="0"/>
              <a:t>Cahit </a:t>
            </a:r>
            <a:r>
              <a:rPr lang="tr-TR" dirty="0" err="1" smtClean="0"/>
              <a:t>arf</a:t>
            </a:r>
            <a:endParaRPr lang="tr-TR" dirty="0"/>
          </a:p>
        </p:txBody>
      </p:sp>
      <p:sp>
        <p:nvSpPr>
          <p:cNvPr id="3" name="Alt Başlık 2"/>
          <p:cNvSpPr>
            <a:spLocks noGrp="1"/>
          </p:cNvSpPr>
          <p:nvPr>
            <p:ph type="subTitle" idx="1"/>
          </p:nvPr>
        </p:nvSpPr>
        <p:spPr/>
        <p:txBody>
          <a:bodyPr>
            <a:normAutofit/>
          </a:bodyPr>
          <a:lstStyle/>
          <a:p>
            <a:r>
              <a:rPr lang="tr-TR" sz="3200" dirty="0" smtClean="0"/>
              <a:t>Matematik</a:t>
            </a:r>
            <a:endParaRPr lang="tr-TR" sz="3200" dirty="0"/>
          </a:p>
        </p:txBody>
      </p:sp>
    </p:spTree>
    <p:extLst>
      <p:ext uri="{BB962C8B-B14F-4D97-AF65-F5344CB8AC3E}">
        <p14:creationId xmlns:p14="http://schemas.microsoft.com/office/powerpoint/2010/main" val="92915551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70000" lnSpcReduction="20000"/>
          </a:bodyPr>
          <a:lstStyle/>
          <a:p>
            <a:r>
              <a:rPr lang="tr-TR" b="1" dirty="0"/>
              <a:t>Cahit Hoca'nın Görüşleri</a:t>
            </a:r>
            <a:r>
              <a:rPr lang="tr-TR" dirty="0"/>
              <a:t/>
            </a:r>
            <a:br>
              <a:rPr lang="tr-TR" dirty="0"/>
            </a:br>
            <a:r>
              <a:rPr lang="tr-TR" dirty="0"/>
              <a:t>Cahit Hoca'nın tüm uğraşısı matematik değildi. O, ülkemizin temel bilim, eğitim, teknoloji alanlarının sorunları kadar toplum yaşamımızı düzenleyen oluşumlar üzerinde düşünür, fikir üretir, söyler ve yazardı. Özgür İnsan dergisinde yayınlanan "Özgürlüğün Temeli" adlı yazısında (Haziran,1976) şunları yazmıştır: </a:t>
            </a:r>
            <a:br>
              <a:rPr lang="tr-TR" dirty="0"/>
            </a:br>
            <a:r>
              <a:rPr lang="tr-TR" dirty="0"/>
              <a:t/>
            </a:r>
            <a:br>
              <a:rPr lang="tr-TR" dirty="0"/>
            </a:br>
            <a:r>
              <a:rPr lang="tr-TR" dirty="0"/>
              <a:t>1932'de matematik eğitimimin okul devresini bitirerek yurda döndüğümde o zamanki Milli Eğitim Bakanlığı'nda bulunan yaşlı bir dostumla ne yapacağımı konuşurken, kendisine gençliğin safdil idealizmi ile, bir Anadolu kasabasında matematik öğretmenliği yapmak istediğimi ve orada öğrencilerimle matematik hocalığı yaparak ilgilenmek istediğimi, onlara mesela </a:t>
            </a:r>
            <a:r>
              <a:rPr lang="tr-TR" dirty="0" err="1"/>
              <a:t>Marx</a:t>
            </a:r>
            <a:r>
              <a:rPr lang="tr-TR" dirty="0"/>
              <a:t> ve Nietzsche'yi okuyacağımı, elimden geldiği ölçüde münakaşa edeceğimi </a:t>
            </a:r>
            <a:r>
              <a:rPr lang="tr-TR" dirty="0" err="1"/>
              <a:t>edeceğimi</a:t>
            </a:r>
            <a:r>
              <a:rPr lang="tr-TR" dirty="0"/>
              <a:t> </a:t>
            </a:r>
            <a:r>
              <a:rPr lang="tr-TR" dirty="0" smtClean="0"/>
              <a:t>söyledim</a:t>
            </a:r>
            <a:endParaRPr lang="tr-TR" dirty="0"/>
          </a:p>
        </p:txBody>
      </p:sp>
    </p:spTree>
    <p:extLst>
      <p:ext uri="{BB962C8B-B14F-4D97-AF65-F5344CB8AC3E}">
        <p14:creationId xmlns:p14="http://schemas.microsoft.com/office/powerpoint/2010/main" val="266296048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 O zamanın heyecanlı bir tarih öğretmeni olan yaşlı dostum, hayretle, matematik, </a:t>
            </a:r>
            <a:r>
              <a:rPr lang="tr-TR" dirty="0" err="1"/>
              <a:t>Marx</a:t>
            </a:r>
            <a:r>
              <a:rPr lang="tr-TR" dirty="0"/>
              <a:t> ve Nietzsche arasındaki münasebetsizliği işaret etti. Buna yanıtım şu oldu: "Amacım, öğrencilerime şu veya bu görüşü telkin değil, özgür insanlar yetiştirmek"</a:t>
            </a: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216" y="4529137"/>
            <a:ext cx="2627784" cy="2200275"/>
          </a:xfrm>
          <a:prstGeom prst="rect">
            <a:avLst/>
          </a:prstGeom>
        </p:spPr>
      </p:pic>
    </p:spTree>
    <p:extLst>
      <p:ext uri="{BB962C8B-B14F-4D97-AF65-F5344CB8AC3E}">
        <p14:creationId xmlns:p14="http://schemas.microsoft.com/office/powerpoint/2010/main" val="153345913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77500" lnSpcReduction="20000"/>
          </a:bodyPr>
          <a:lstStyle/>
          <a:p>
            <a:r>
              <a:rPr lang="tr-TR" b="1" dirty="0"/>
              <a:t>Çalışmaları</a:t>
            </a:r>
            <a:r>
              <a:rPr lang="tr-TR" dirty="0"/>
              <a:t/>
            </a:r>
            <a:br>
              <a:rPr lang="tr-TR" dirty="0"/>
            </a:br>
            <a:r>
              <a:rPr lang="tr-TR" dirty="0"/>
              <a:t>Cahit </a:t>
            </a:r>
            <a:r>
              <a:rPr lang="tr-TR" dirty="0" err="1"/>
              <a:t>Arf</a:t>
            </a:r>
            <a:r>
              <a:rPr lang="tr-TR" dirty="0"/>
              <a:t>, cebir konusundaki çalışmalarıyla dünyaca ün kazanmıştır. Sentetik geometri problemlerinin cetvel ve pergel yardımıyla </a:t>
            </a:r>
            <a:r>
              <a:rPr lang="tr-TR" dirty="0" err="1"/>
              <a:t>çözülebilirliği</a:t>
            </a:r>
            <a:r>
              <a:rPr lang="tr-TR" dirty="0"/>
              <a:t> konusundaki yaptığı çalışmalar, cisimlerin </a:t>
            </a:r>
            <a:r>
              <a:rPr lang="tr-TR" dirty="0" err="1"/>
              <a:t>kuadratik</a:t>
            </a:r>
            <a:r>
              <a:rPr lang="tr-TR" dirty="0"/>
              <a:t> formlarının sınıflandırılmasında ortaya çıkan değişmezlere ilişkin "</a:t>
            </a:r>
            <a:r>
              <a:rPr lang="tr-TR" dirty="0" err="1"/>
              <a:t>Arf</a:t>
            </a:r>
            <a:r>
              <a:rPr lang="tr-TR" dirty="0"/>
              <a:t> değişmezi" ve "</a:t>
            </a:r>
            <a:r>
              <a:rPr lang="tr-TR" dirty="0" err="1"/>
              <a:t>Arf</a:t>
            </a:r>
            <a:r>
              <a:rPr lang="tr-TR" dirty="0"/>
              <a:t> halkaları" gibi literatürde adıyla anılan çalışmaları matematik dünyasının ünlü matematikçileri arasında yer almasını sağladı. Matematik literatürüne "</a:t>
            </a:r>
            <a:r>
              <a:rPr lang="tr-TR" dirty="0" err="1"/>
              <a:t>Arf</a:t>
            </a:r>
            <a:r>
              <a:rPr lang="tr-TR" dirty="0"/>
              <a:t> Halkaları, </a:t>
            </a:r>
            <a:r>
              <a:rPr lang="tr-TR" dirty="0" err="1"/>
              <a:t>Arf</a:t>
            </a:r>
            <a:r>
              <a:rPr lang="tr-TR" dirty="0"/>
              <a:t> Değişmezleri, </a:t>
            </a:r>
            <a:r>
              <a:rPr lang="tr-TR" dirty="0" err="1"/>
              <a:t>Arf</a:t>
            </a:r>
            <a:r>
              <a:rPr lang="tr-TR" dirty="0"/>
              <a:t> Kapanışı" gibi kavramların </a:t>
            </a:r>
            <a:r>
              <a:rPr lang="tr-TR" dirty="0" err="1"/>
              <a:t>yanısıra</a:t>
            </a:r>
            <a:r>
              <a:rPr lang="tr-TR" dirty="0"/>
              <a:t> "Hasse-</a:t>
            </a:r>
            <a:r>
              <a:rPr lang="tr-TR" dirty="0" err="1"/>
              <a:t>Arf</a:t>
            </a:r>
            <a:r>
              <a:rPr lang="tr-TR" dirty="0"/>
              <a:t> Teoremi" ile anılan teoremler kazandırmıştır.</a:t>
            </a:r>
            <a:br>
              <a:rPr lang="tr-TR" dirty="0"/>
            </a:br>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7333" y="5013176"/>
            <a:ext cx="3631997" cy="1844824"/>
          </a:xfrm>
          <a:prstGeom prst="rect">
            <a:avLst/>
          </a:prstGeom>
        </p:spPr>
      </p:pic>
    </p:spTree>
    <p:extLst>
      <p:ext uri="{BB962C8B-B14F-4D97-AF65-F5344CB8AC3E}">
        <p14:creationId xmlns:p14="http://schemas.microsoft.com/office/powerpoint/2010/main" val="124835980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85000" lnSpcReduction="10000"/>
          </a:bodyPr>
          <a:lstStyle/>
          <a:p>
            <a:r>
              <a:rPr lang="tr-TR" dirty="0"/>
              <a:t>Matematiği bir meslek dalı olarak değil, bir yaşam tarzı olarak görmüştür. Öğrencilerine her zaman "Matematiği ezberlemeyin kendiniz yapın ve anlayın" demiştir. Hakkından yazılmış bir yazıda şöyle denmiştir: "...Bir zamanlar integrali bilen kimselerin matematikçi, üstel fonksiyonu bilenlerin ise büyük matematikçi sayıldığı ülkemizde derin matematik konularının tartışılacağı hayal bile edilemezdi. Cahit </a:t>
            </a:r>
            <a:r>
              <a:rPr lang="tr-TR" dirty="0" err="1"/>
              <a:t>Arf</a:t>
            </a:r>
            <a:r>
              <a:rPr lang="tr-TR" dirty="0"/>
              <a:t>, Türkiye'de matematiğin o günlerden bu günlere gelmesinde en büyük rolü oynamıştır</a:t>
            </a:r>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4116" y="0"/>
            <a:ext cx="1844824" cy="1844824"/>
          </a:xfrm>
          <a:prstGeom prst="rect">
            <a:avLst/>
          </a:prstGeom>
        </p:spPr>
      </p:pic>
    </p:spTree>
    <p:extLst>
      <p:ext uri="{BB962C8B-B14F-4D97-AF65-F5344CB8AC3E}">
        <p14:creationId xmlns:p14="http://schemas.microsoft.com/office/powerpoint/2010/main" val="150554834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CAHİT ARF HAYATI</a:t>
            </a:r>
            <a:endParaRPr lang="tr-TR" dirty="0"/>
          </a:p>
        </p:txBody>
      </p:sp>
      <p:pic>
        <p:nvPicPr>
          <p:cNvPr id="4" name="İçerik Yer Tutucus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1720" y="1205030"/>
            <a:ext cx="5112568" cy="565297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24611633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normAutofit fontScale="92500"/>
          </a:bodyPr>
          <a:lstStyle/>
          <a:p>
            <a:r>
              <a:rPr lang="tr-TR" dirty="0"/>
              <a:t>Cahit </a:t>
            </a:r>
            <a:r>
              <a:rPr lang="tr-TR" dirty="0" err="1"/>
              <a:t>Arf</a:t>
            </a:r>
            <a:r>
              <a:rPr lang="tr-TR" dirty="0"/>
              <a:t> 1910 yılında Selanik Kaylar kazasında doğdu. 1918-1920 yılları arasında İstanbul Erkek Lisesi'nde </a:t>
            </a:r>
            <a:r>
              <a:rPr lang="tr-TR" dirty="0" err="1"/>
              <a:t>okudu.Yüksek</a:t>
            </a:r>
            <a:r>
              <a:rPr lang="tr-TR" dirty="0"/>
              <a:t> öğrenimini Fransa'da </a:t>
            </a:r>
            <a:r>
              <a:rPr lang="tr-TR" dirty="0" err="1"/>
              <a:t>Ecole</a:t>
            </a:r>
            <a:r>
              <a:rPr lang="tr-TR" dirty="0"/>
              <a:t> Normale </a:t>
            </a:r>
            <a:r>
              <a:rPr lang="tr-TR" dirty="0" err="1"/>
              <a:t>Superieure'de</a:t>
            </a:r>
            <a:r>
              <a:rPr lang="tr-TR" dirty="0"/>
              <a:t> 1932'de tamamladı. Bir süre Galatasaray Lisesi'nde matematik öğretmenliği yaptıktan sonra İstanbul Üniversitesi Fen Fakültesi'nde doçent adayı olarak çalıştı. Doktorasını yapmak için Almanya'ya gitti.</a:t>
            </a:r>
            <a:endParaRPr lang="tr-TR" dirty="0"/>
          </a:p>
        </p:txBody>
      </p:sp>
    </p:spTree>
    <p:extLst>
      <p:ext uri="{BB962C8B-B14F-4D97-AF65-F5344CB8AC3E}">
        <p14:creationId xmlns:p14="http://schemas.microsoft.com/office/powerpoint/2010/main" val="226887579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lstStyle/>
          <a:p>
            <a:r>
              <a:rPr lang="tr-TR" b="1" dirty="0"/>
              <a:t>Türkiye'ye döndüğünde İstanbul Üniversitesi Fen Fakültesi'nde profesör ve </a:t>
            </a:r>
            <a:r>
              <a:rPr lang="tr-TR" b="1" dirty="0" err="1"/>
              <a:t>ordinaryus</a:t>
            </a:r>
            <a:r>
              <a:rPr lang="tr-TR" b="1" dirty="0"/>
              <a:t> profesörlüğe yükseldi ve 1962 yılına kadar çalıştı. Daha sonra Robert Kolej'de Matematik dersleri vermeye başladı. 1964 yılında Türkiye Bilimsel ve Teknik Araştırma Kurumu (TÜBİTAK) bilim kolu başkanı oldu.</a:t>
            </a:r>
          </a:p>
          <a:p>
            <a:endParaRPr lang="tr-TR" dirty="0"/>
          </a:p>
        </p:txBody>
      </p:sp>
    </p:spTree>
    <p:extLst>
      <p:ext uri="{BB962C8B-B14F-4D97-AF65-F5344CB8AC3E}">
        <p14:creationId xmlns:p14="http://schemas.microsoft.com/office/powerpoint/2010/main" val="98604879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lstStyle/>
          <a:p>
            <a:r>
              <a:rPr lang="tr-TR" b="1" dirty="0"/>
              <a:t>Doktorasını yapmak için gittiği Almanya'da, matematikçi </a:t>
            </a:r>
            <a:r>
              <a:rPr lang="tr-TR" b="1" dirty="0" err="1"/>
              <a:t>Helmut</a:t>
            </a:r>
            <a:r>
              <a:rPr lang="tr-TR" b="1" dirty="0"/>
              <a:t> Hasse ile birlikte önemli çalışmalar yapmıştır. Bu çalışmalar sonunda, matematikte Hasse-</a:t>
            </a:r>
            <a:r>
              <a:rPr lang="tr-TR" b="1" dirty="0" err="1"/>
              <a:t>Arf</a:t>
            </a:r>
            <a:r>
              <a:rPr lang="tr-TR" b="1" dirty="0"/>
              <a:t> </a:t>
            </a:r>
            <a:r>
              <a:rPr lang="tr-TR" b="1" dirty="0" err="1"/>
              <a:t>Kuramı'nı</a:t>
            </a:r>
            <a:r>
              <a:rPr lang="tr-TR" b="1" dirty="0"/>
              <a:t> geliştirdi. </a:t>
            </a:r>
            <a:r>
              <a:rPr lang="tr-TR" b="1" dirty="0" err="1"/>
              <a:t>Arf</a:t>
            </a:r>
            <a:r>
              <a:rPr lang="tr-TR" b="1" dirty="0"/>
              <a:t> değişmezi, </a:t>
            </a:r>
            <a:r>
              <a:rPr lang="tr-TR" b="1" dirty="0" err="1"/>
              <a:t>Arf</a:t>
            </a:r>
            <a:r>
              <a:rPr lang="tr-TR" b="1" dirty="0"/>
              <a:t> halkaları ve </a:t>
            </a:r>
            <a:r>
              <a:rPr lang="tr-TR" b="1" dirty="0" err="1"/>
              <a:t>Arf</a:t>
            </a:r>
            <a:r>
              <a:rPr lang="tr-TR" b="1" dirty="0"/>
              <a:t> kapanışları gibi kendi adıyla bilinen matematiksel terimleri bilim dünyasına kazandırdı.</a:t>
            </a:r>
          </a:p>
          <a:p>
            <a:endParaRPr lang="tr-TR" dirty="0"/>
          </a:p>
        </p:txBody>
      </p:sp>
    </p:spTree>
    <p:extLst>
      <p:ext uri="{BB962C8B-B14F-4D97-AF65-F5344CB8AC3E}">
        <p14:creationId xmlns:p14="http://schemas.microsoft.com/office/powerpoint/2010/main" val="385582125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lstStyle/>
          <a:p>
            <a:r>
              <a:rPr lang="tr-TR" dirty="0"/>
              <a:t>Cebir ve sayılar teorisi üzerine uluslararası bir sempozyum 1990'da 3 ve 7 Eylül tarihleri arasında </a:t>
            </a:r>
            <a:r>
              <a:rPr lang="tr-TR" dirty="0" err="1"/>
              <a:t>Arf'in</a:t>
            </a:r>
            <a:r>
              <a:rPr lang="tr-TR" dirty="0"/>
              <a:t> onuruna Silivri'de gerçekleştirilmiştir. Halkalar ve geometri üzerine ilk konferanslar da 1984'te İstanbul'da yapılmıştır. </a:t>
            </a:r>
            <a:r>
              <a:rPr lang="tr-TR" dirty="0" err="1"/>
              <a:t>Arf</a:t>
            </a:r>
            <a:r>
              <a:rPr lang="tr-TR" dirty="0"/>
              <a:t>, matematikte geometri kavramı üzerine bir makale sunmuştur</a:t>
            </a:r>
            <a:endParaRPr lang="tr-TR" dirty="0"/>
          </a:p>
        </p:txBody>
      </p:sp>
    </p:spTree>
    <p:extLst>
      <p:ext uri="{BB962C8B-B14F-4D97-AF65-F5344CB8AC3E}">
        <p14:creationId xmlns:p14="http://schemas.microsoft.com/office/powerpoint/2010/main" val="428677122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normAutofit fontScale="77500" lnSpcReduction="20000"/>
          </a:bodyPr>
          <a:lstStyle/>
          <a:p>
            <a:r>
              <a:rPr lang="tr-TR" b="1" dirty="0"/>
              <a:t>Cahit </a:t>
            </a:r>
            <a:r>
              <a:rPr lang="tr-TR" b="1" dirty="0" err="1"/>
              <a:t>Arf</a:t>
            </a:r>
            <a:r>
              <a:rPr lang="tr-TR" b="1" dirty="0"/>
              <a:t> konferansları</a:t>
            </a:r>
          </a:p>
          <a:p>
            <a:r>
              <a:rPr lang="tr-TR" dirty="0"/>
              <a:t>Orta Doğu Teknik Üniversitesi Matematik </a:t>
            </a:r>
            <a:r>
              <a:rPr lang="tr-TR" dirty="0" err="1"/>
              <a:t>Bölümü'ünde</a:t>
            </a:r>
            <a:r>
              <a:rPr lang="tr-TR" dirty="0"/>
              <a:t> her sene </a:t>
            </a:r>
            <a:r>
              <a:rPr lang="tr-TR" dirty="0" err="1"/>
              <a:t>Arf</a:t>
            </a:r>
            <a:r>
              <a:rPr lang="tr-TR" dirty="0"/>
              <a:t> adına ve anısına özel bir konferans düzenlenmektedir.</a:t>
            </a:r>
          </a:p>
          <a:p>
            <a:r>
              <a:rPr lang="tr-TR" dirty="0"/>
              <a:t>Gerçekleşmiş konferanslar:</a:t>
            </a:r>
          </a:p>
          <a:p>
            <a:pPr lvl="0"/>
            <a:r>
              <a:rPr lang="tr-TR" b="1" dirty="0"/>
              <a:t>2008</a:t>
            </a:r>
            <a:r>
              <a:rPr lang="tr-TR" dirty="0"/>
              <a:t>: </a:t>
            </a:r>
            <a:r>
              <a:rPr lang="tr-TR" dirty="0" err="1"/>
              <a:t>Gunter</a:t>
            </a:r>
            <a:r>
              <a:rPr lang="tr-TR" dirty="0"/>
              <a:t> </a:t>
            </a:r>
            <a:r>
              <a:rPr lang="tr-TR" dirty="0" err="1"/>
              <a:t>Harder</a:t>
            </a:r>
            <a:r>
              <a:rPr lang="tr-TR" dirty="0"/>
              <a:t> - Bonn Üniversitesi Matematik Enstitüsü</a:t>
            </a:r>
          </a:p>
          <a:p>
            <a:pPr lvl="0"/>
            <a:r>
              <a:rPr lang="tr-TR" b="1" dirty="0"/>
              <a:t>2007</a:t>
            </a:r>
            <a:r>
              <a:rPr lang="tr-TR" dirty="0"/>
              <a:t>: </a:t>
            </a:r>
            <a:r>
              <a:rPr lang="tr-TR" dirty="0" err="1"/>
              <a:t>Hendrik</a:t>
            </a:r>
            <a:r>
              <a:rPr lang="tr-TR" dirty="0"/>
              <a:t> </a:t>
            </a:r>
            <a:r>
              <a:rPr lang="tr-TR" dirty="0" err="1"/>
              <a:t>Lenstra</a:t>
            </a:r>
            <a:r>
              <a:rPr lang="tr-TR" dirty="0"/>
              <a:t> - </a:t>
            </a:r>
            <a:r>
              <a:rPr lang="tr-TR" dirty="0" err="1"/>
              <a:t>Leiden</a:t>
            </a:r>
            <a:r>
              <a:rPr lang="tr-TR" dirty="0"/>
              <a:t> Üniversitesi Matematik Enstitüsü</a:t>
            </a:r>
          </a:p>
          <a:p>
            <a:pPr lvl="0"/>
            <a:r>
              <a:rPr lang="tr-TR" b="1" dirty="0"/>
              <a:t>2006</a:t>
            </a:r>
            <a:r>
              <a:rPr lang="tr-TR" dirty="0"/>
              <a:t>: Jean-Pierre </a:t>
            </a:r>
            <a:r>
              <a:rPr lang="tr-TR" dirty="0" err="1"/>
              <a:t>Serre</a:t>
            </a:r>
            <a:r>
              <a:rPr lang="tr-TR" dirty="0"/>
              <a:t> - </a:t>
            </a:r>
            <a:r>
              <a:rPr lang="tr-TR" dirty="0" err="1"/>
              <a:t>Collège</a:t>
            </a:r>
            <a:r>
              <a:rPr lang="tr-TR" dirty="0"/>
              <a:t> de France</a:t>
            </a:r>
          </a:p>
          <a:p>
            <a:pPr lvl="0"/>
            <a:r>
              <a:rPr lang="tr-TR" b="1" dirty="0"/>
              <a:t>2005</a:t>
            </a:r>
            <a:r>
              <a:rPr lang="tr-TR" dirty="0"/>
              <a:t>: Peter </a:t>
            </a:r>
            <a:r>
              <a:rPr lang="tr-TR" dirty="0" err="1"/>
              <a:t>Sarnak</a:t>
            </a:r>
            <a:r>
              <a:rPr lang="tr-TR" dirty="0"/>
              <a:t> - Princeton Üniversitesi ve İleri Araştırma Enstitüsü</a:t>
            </a:r>
          </a:p>
          <a:p>
            <a:pPr lvl="0"/>
            <a:r>
              <a:rPr lang="tr-TR" b="1" dirty="0"/>
              <a:t>2004</a:t>
            </a:r>
            <a:r>
              <a:rPr lang="tr-TR" dirty="0"/>
              <a:t>: Robert </a:t>
            </a:r>
            <a:r>
              <a:rPr lang="tr-TR" dirty="0" err="1"/>
              <a:t>Langlands</a:t>
            </a:r>
            <a:r>
              <a:rPr lang="tr-TR" dirty="0"/>
              <a:t> - İleri Araştırma Enstitüsü</a:t>
            </a:r>
          </a:p>
          <a:p>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5505" y="0"/>
            <a:ext cx="2076450" cy="2200275"/>
          </a:xfrm>
          <a:prstGeom prst="rect">
            <a:avLst/>
          </a:prstGeom>
        </p:spPr>
      </p:pic>
    </p:spTree>
    <p:extLst>
      <p:ext uri="{BB962C8B-B14F-4D97-AF65-F5344CB8AC3E}">
        <p14:creationId xmlns:p14="http://schemas.microsoft.com/office/powerpoint/2010/main" val="202595778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CAHİT ARF HAYATI</a:t>
            </a:r>
          </a:p>
        </p:txBody>
      </p:sp>
      <p:sp>
        <p:nvSpPr>
          <p:cNvPr id="3" name="İçerik Yer Tutucusu 2"/>
          <p:cNvSpPr>
            <a:spLocks noGrp="1"/>
          </p:cNvSpPr>
          <p:nvPr>
            <p:ph idx="1"/>
          </p:nvPr>
        </p:nvSpPr>
        <p:spPr/>
        <p:txBody>
          <a:bodyPr/>
          <a:lstStyle/>
          <a:p>
            <a:pPr lvl="0"/>
            <a:r>
              <a:rPr lang="tr-TR" b="1" dirty="0"/>
              <a:t>2003</a:t>
            </a:r>
            <a:r>
              <a:rPr lang="tr-TR" dirty="0"/>
              <a:t>: David </a:t>
            </a:r>
            <a:r>
              <a:rPr lang="tr-TR" dirty="0" err="1"/>
              <a:t>Mumford</a:t>
            </a:r>
            <a:r>
              <a:rPr lang="tr-TR" dirty="0"/>
              <a:t> of Brown Üniversitesi Uygulamalı Matematik Bölümü</a:t>
            </a:r>
          </a:p>
          <a:p>
            <a:pPr lvl="0"/>
            <a:r>
              <a:rPr lang="tr-TR" b="1" dirty="0"/>
              <a:t>2002</a:t>
            </a:r>
            <a:r>
              <a:rPr lang="tr-TR" dirty="0"/>
              <a:t>: Don </a:t>
            </a:r>
            <a:r>
              <a:rPr lang="tr-TR" dirty="0" err="1"/>
              <a:t>Zagier</a:t>
            </a:r>
            <a:r>
              <a:rPr lang="tr-TR" dirty="0"/>
              <a:t> - Utrecht Üniversitesi / </a:t>
            </a:r>
            <a:r>
              <a:rPr lang="tr-TR" dirty="0" err="1"/>
              <a:t>Collège</a:t>
            </a:r>
            <a:r>
              <a:rPr lang="tr-TR" dirty="0"/>
              <a:t> de France</a:t>
            </a:r>
          </a:p>
          <a:p>
            <a:pPr lvl="0"/>
            <a:r>
              <a:rPr lang="tr-TR" b="1" dirty="0"/>
              <a:t>2001</a:t>
            </a:r>
            <a:r>
              <a:rPr lang="tr-TR" dirty="0"/>
              <a:t>: </a:t>
            </a:r>
            <a:r>
              <a:rPr lang="tr-TR" dirty="0" err="1"/>
              <a:t>Gerhard</a:t>
            </a:r>
            <a:r>
              <a:rPr lang="tr-TR" dirty="0"/>
              <a:t> </a:t>
            </a:r>
            <a:r>
              <a:rPr lang="tr-TR" dirty="0" err="1"/>
              <a:t>Frey</a:t>
            </a:r>
            <a:r>
              <a:rPr lang="tr-TR" dirty="0"/>
              <a:t> - Essen Üniversitesi Deneysel Matematik Enstitüsü</a:t>
            </a:r>
          </a:p>
          <a:p>
            <a:endParaRPr lang="tr-TR" dirty="0"/>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4941168"/>
            <a:ext cx="3131840" cy="1916832"/>
          </a:xfrm>
          <a:prstGeom prst="rect">
            <a:avLst/>
          </a:prstGeom>
        </p:spPr>
      </p:pic>
    </p:spTree>
    <p:extLst>
      <p:ext uri="{BB962C8B-B14F-4D97-AF65-F5344CB8AC3E}">
        <p14:creationId xmlns:p14="http://schemas.microsoft.com/office/powerpoint/2010/main" val="342543110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6" name="İçerik Yer Tutucusu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839" y="980728"/>
            <a:ext cx="4817273" cy="4176464"/>
          </a:xfrm>
        </p:spPr>
      </p:pic>
    </p:spTree>
    <p:extLst>
      <p:ext uri="{BB962C8B-B14F-4D97-AF65-F5344CB8AC3E}">
        <p14:creationId xmlns:p14="http://schemas.microsoft.com/office/powerpoint/2010/main" val="170236101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theme/theme1.xml><?xml version="1.0" encoding="utf-8"?>
<a:theme xmlns:a="http://schemas.openxmlformats.org/drawingml/2006/main" name="Teknik">
  <a:themeElements>
    <a:clrScheme name="Teknik">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knik">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knik">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32</TotalTime>
  <Words>279</Words>
  <Application>Microsoft Office PowerPoint</Application>
  <PresentationFormat>Ekran Gösterisi (4:3)</PresentationFormat>
  <Paragraphs>28</Paragraphs>
  <Slides>13</Slides>
  <Notes>0</Notes>
  <HiddenSlides>0</HiddenSlides>
  <MMClips>0</MMClips>
  <ScaleCrop>false</ScaleCrop>
  <HeadingPairs>
    <vt:vector size="4" baseType="variant">
      <vt:variant>
        <vt:lpstr>Tema</vt:lpstr>
      </vt:variant>
      <vt:variant>
        <vt:i4>1</vt:i4>
      </vt:variant>
      <vt:variant>
        <vt:lpstr>Slayt Başlıkları</vt:lpstr>
      </vt:variant>
      <vt:variant>
        <vt:i4>13</vt:i4>
      </vt:variant>
    </vt:vector>
  </HeadingPairs>
  <TitlesOfParts>
    <vt:vector size="14" baseType="lpstr">
      <vt:lpstr>Teknik</vt:lpstr>
      <vt:lpstr>Cahit arf</vt:lpstr>
      <vt:lpstr>CAHİT ARF HAYATI</vt:lpstr>
      <vt:lpstr>CAHİT ARF HAYATI</vt:lpstr>
      <vt:lpstr>CAHİT ARF HAYATI</vt:lpstr>
      <vt:lpstr>CAHİT ARF HAYATI</vt:lpstr>
      <vt:lpstr>CAHİT ARF HAYATI</vt:lpstr>
      <vt:lpstr>CAHİT ARF HAYATI</vt:lpstr>
      <vt:lpstr>CAHİT ARF HAYATI</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Cahit arf</dc:title>
  <dc:creator>zeynepkaya</dc:creator>
  <cp:lastModifiedBy>zeynepkaya</cp:lastModifiedBy>
  <cp:revision>4</cp:revision>
  <dcterms:created xsi:type="dcterms:W3CDTF">2011-05-05T06:40:53Z</dcterms:created>
  <dcterms:modified xsi:type="dcterms:W3CDTF">2011-05-05T07:13:43Z</dcterms:modified>
</cp:coreProperties>
</file>